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61" r:id="rId3"/>
    <p:sldId id="264" r:id="rId4"/>
    <p:sldId id="265" r:id="rId5"/>
    <p:sldId id="272" r:id="rId6"/>
    <p:sldId id="273" r:id="rId7"/>
    <p:sldId id="275" r:id="rId8"/>
    <p:sldId id="277" r:id="rId9"/>
    <p:sldId id="316" r:id="rId10"/>
    <p:sldId id="317" r:id="rId11"/>
    <p:sldId id="318" r:id="rId12"/>
    <p:sldId id="319" r:id="rId13"/>
    <p:sldId id="320" r:id="rId14"/>
    <p:sldId id="283" r:id="rId15"/>
    <p:sldId id="322" r:id="rId16"/>
    <p:sldId id="321" r:id="rId17"/>
    <p:sldId id="323" r:id="rId18"/>
    <p:sldId id="324" r:id="rId19"/>
    <p:sldId id="325" r:id="rId20"/>
    <p:sldId id="326" r:id="rId21"/>
    <p:sldId id="327" r:id="rId22"/>
    <p:sldId id="328" r:id="rId23"/>
    <p:sldId id="330" r:id="rId24"/>
    <p:sldId id="331" r:id="rId25"/>
    <p:sldId id="332" r:id="rId26"/>
    <p:sldId id="334" r:id="rId27"/>
    <p:sldId id="335" r:id="rId28"/>
    <p:sldId id="336" r:id="rId29"/>
    <p:sldId id="337" r:id="rId30"/>
    <p:sldId id="339" r:id="rId31"/>
    <p:sldId id="340" r:id="rId32"/>
    <p:sldId id="341" r:id="rId33"/>
    <p:sldId id="342" r:id="rId34"/>
    <p:sldId id="343" r:id="rId35"/>
    <p:sldId id="344" r:id="rId36"/>
    <p:sldId id="351" r:id="rId37"/>
    <p:sldId id="350" r:id="rId38"/>
    <p:sldId id="352" r:id="rId39"/>
    <p:sldId id="349" r:id="rId40"/>
    <p:sldId id="345" r:id="rId41"/>
    <p:sldId id="346" r:id="rId42"/>
    <p:sldId id="347" r:id="rId43"/>
    <p:sldId id="348" r:id="rId44"/>
    <p:sldId id="353" r:id="rId45"/>
    <p:sldId id="354" r:id="rId46"/>
    <p:sldId id="267" r:id="rId47"/>
    <p:sldId id="355" r:id="rId48"/>
    <p:sldId id="356" r:id="rId49"/>
    <p:sldId id="357" r:id="rId50"/>
    <p:sldId id="271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IBM Plex Sans Light" panose="020B0604020202020204" charset="0"/>
      <p:regular r:id="rId57"/>
      <p:bold r:id="rId58"/>
      <p:italic r:id="rId59"/>
      <p:boldItalic r:id="rId60"/>
    </p:embeddedFont>
    <p:embeddedFont>
      <p:font typeface="IBM Plex Serif ExtraLight" panose="020B0604020202020204" charset="-52"/>
      <p:regular r:id="rId61"/>
      <p:bold r:id="rId62"/>
      <p:italic r:id="rId63"/>
      <p:boldItalic r:id="rId64"/>
    </p:embeddedFont>
    <p:embeddedFont>
      <p:font typeface="IBM Plex Serif Light" panose="020B0604020202020204" charset="-52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54">
          <p15:clr>
            <a:srgbClr val="9AA0A6"/>
          </p15:clr>
        </p15:guide>
        <p15:guide id="2" pos="636">
          <p15:clr>
            <a:srgbClr val="9AA0A6"/>
          </p15:clr>
        </p15:guide>
        <p15:guide id="3" pos="788">
          <p15:clr>
            <a:srgbClr val="9AA0A6"/>
          </p15:clr>
        </p15:guide>
        <p15:guide id="4" pos="1070">
          <p15:clr>
            <a:srgbClr val="9AA0A6"/>
          </p15:clr>
        </p15:guide>
        <p15:guide id="5" pos="1221">
          <p15:clr>
            <a:srgbClr val="9AA0A6"/>
          </p15:clr>
        </p15:guide>
        <p15:guide id="6" pos="1503">
          <p15:clr>
            <a:srgbClr val="9AA0A6"/>
          </p15:clr>
        </p15:guide>
        <p15:guide id="7" pos="1656">
          <p15:clr>
            <a:srgbClr val="9AA0A6"/>
          </p15:clr>
        </p15:guide>
        <p15:guide id="8" pos="1937">
          <p15:clr>
            <a:srgbClr val="9AA0A6"/>
          </p15:clr>
        </p15:guide>
        <p15:guide id="9" pos="2089">
          <p15:clr>
            <a:srgbClr val="9AA0A6"/>
          </p15:clr>
        </p15:guide>
        <p15:guide id="10" pos="2371">
          <p15:clr>
            <a:srgbClr val="9AA0A6"/>
          </p15:clr>
        </p15:guide>
        <p15:guide id="11" pos="2523">
          <p15:clr>
            <a:srgbClr val="9AA0A6"/>
          </p15:clr>
        </p15:guide>
        <p15:guide id="12" pos="2805">
          <p15:clr>
            <a:srgbClr val="9AA0A6"/>
          </p15:clr>
        </p15:guide>
        <p15:guide id="13" pos="3238">
          <p15:clr>
            <a:srgbClr val="9AA0A6"/>
          </p15:clr>
        </p15:guide>
        <p15:guide id="14" pos="3389">
          <p15:clr>
            <a:srgbClr val="9AA0A6"/>
          </p15:clr>
        </p15:guide>
        <p15:guide id="15" pos="3672">
          <p15:clr>
            <a:srgbClr val="9AA0A6"/>
          </p15:clr>
        </p15:guide>
        <p15:guide id="16" pos="3824">
          <p15:clr>
            <a:srgbClr val="9AA0A6"/>
          </p15:clr>
        </p15:guide>
        <p15:guide id="17" pos="4106">
          <p15:clr>
            <a:srgbClr val="9AA0A6"/>
          </p15:clr>
        </p15:guide>
        <p15:guide id="18" pos="4257">
          <p15:clr>
            <a:srgbClr val="9AA0A6"/>
          </p15:clr>
        </p15:guide>
        <p15:guide id="19" pos="4540">
          <p15:clr>
            <a:srgbClr val="9AA0A6"/>
          </p15:clr>
        </p15:guide>
        <p15:guide id="20" pos="4692">
          <p15:clr>
            <a:srgbClr val="9AA0A6"/>
          </p15:clr>
        </p15:guide>
        <p15:guide id="21" pos="4974">
          <p15:clr>
            <a:srgbClr val="9AA0A6"/>
          </p15:clr>
        </p15:guide>
        <p15:guide id="22" pos="5124">
          <p15:clr>
            <a:srgbClr val="9AA0A6"/>
          </p15:clr>
        </p15:guide>
        <p15:guide id="23" pos="5408">
          <p15:clr>
            <a:srgbClr val="9AA0A6"/>
          </p15:clr>
        </p15:guide>
        <p15:guide id="24" pos="2955">
          <p15:clr>
            <a:srgbClr val="9AA0A6"/>
          </p15:clr>
        </p15:guide>
        <p15:guide id="25" orient="horz" pos="3024">
          <p15:clr>
            <a:srgbClr val="9AA0A6"/>
          </p15:clr>
        </p15:guide>
        <p15:guide id="26" orient="horz" pos="2490">
          <p15:clr>
            <a:srgbClr val="9AA0A6"/>
          </p15:clr>
        </p15:guide>
        <p15:guide id="27" orient="horz" pos="232">
          <p15:clr>
            <a:srgbClr val="9AA0A6"/>
          </p15:clr>
        </p15:guide>
        <p15:guide id="28" orient="horz" pos="2414">
          <p15:clr>
            <a:srgbClr val="9AA0A6"/>
          </p15:clr>
        </p15:guide>
        <p15:guide id="29" orient="horz" pos="14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86" y="189"/>
      </p:cViewPr>
      <p:guideLst>
        <p:guide pos="354"/>
        <p:guide pos="636"/>
        <p:guide pos="788"/>
        <p:guide pos="1070"/>
        <p:guide pos="1221"/>
        <p:guide pos="1503"/>
        <p:guide pos="1656"/>
        <p:guide pos="1937"/>
        <p:guide pos="2089"/>
        <p:guide pos="2371"/>
        <p:guide pos="2523"/>
        <p:guide pos="2805"/>
        <p:guide pos="3238"/>
        <p:guide pos="3389"/>
        <p:guide pos="3672"/>
        <p:guide pos="3824"/>
        <p:guide pos="4106"/>
        <p:guide pos="4257"/>
        <p:guide pos="4540"/>
        <p:guide pos="4692"/>
        <p:guide pos="4974"/>
        <p:guide pos="5124"/>
        <p:guide pos="5408"/>
        <p:guide pos="2955"/>
        <p:guide orient="horz" pos="3024"/>
        <p:guide orient="horz" pos="2490"/>
        <p:guide orient="horz" pos="232"/>
        <p:guide orient="horz" pos="2414"/>
        <p:guide orient="horz" pos="14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5e64a0d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5e64a0d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032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5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39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274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12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123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258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274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773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0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439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03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5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466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766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2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47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500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6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45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afaa4caa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eafaa4caa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872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837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04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53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73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879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42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11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323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0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afaa4caa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eafaa4caa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178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8429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10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194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2000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8918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afaa4caa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afaa4caa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430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9461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8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afaa4caa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eafaa4caa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77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afaa4caa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afaa4caa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afaa4caa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eafaa4caa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47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faa4c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afaa4c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423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74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afaa4c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eafaa4c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5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laywright/blob/main/packages/playwright-core/src/server/deviceDescriptorsSource.js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playwright.dev/python/docs/emulat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wright.dev/java/docs/pom" TargetMode="External"/><Relationship Id="rId4" Type="http://schemas.openxmlformats.org/officeDocument/2006/relationships/hyperlink" Target="https://playwright.dev/java/docs/frame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dotnet/docs/networ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dotnet/docs/evaluati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python/docs/api-testi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playwright.dev/python/docs/test-runner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docs/inspector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docs/codege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ce.playwright.dev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playwright.dev/docs/trace-viewer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docs/test-annota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docs/test-annotation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docs/test-annotation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aucelabs.com/web-apps/automated-testing/playwright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erokube.com/moon/latest/#playwright" TargetMode="External"/><Relationship Id="rId4" Type="http://schemas.openxmlformats.org/officeDocument/2006/relationships/hyperlink" Target="https://playwright.dev/docs/selenium-grid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chart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chart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itechart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01696" y="2248734"/>
            <a:ext cx="568417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</a:t>
            </a:r>
            <a:r>
              <a:rPr lang="ru-RU" sz="36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Империя наносит ответный удар</a:t>
            </a:r>
            <a:endParaRPr sz="36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/>
        </p:nvSpPr>
        <p:spPr>
          <a:xfrm>
            <a:off x="498968" y="0"/>
            <a:ext cx="441278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Действующие фракции</a:t>
            </a:r>
            <a:endParaRPr sz="24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0" name="Picture 9" descr="Puppeteer | Tools for Web Developers | Google Developers">
            <a:extLst>
              <a:ext uri="{FF2B5EF4-FFF2-40B4-BE49-F238E27FC236}">
                <a16:creationId xmlns:a16="http://schemas.microsoft.com/office/drawing/2014/main" id="{15C6AC31-7DA7-47B3-A5C7-7E1A749C93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64" y="1176749"/>
            <a:ext cx="1779270" cy="258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DB0BF-67ED-44A3-9989-3A4A4423927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21" y="2034661"/>
            <a:ext cx="963295" cy="805815"/>
          </a:xfrm>
          <a:prstGeom prst="rect">
            <a:avLst/>
          </a:prstGeom>
        </p:spPr>
      </p:pic>
      <p:pic>
        <p:nvPicPr>
          <p:cNvPr id="12" name="Picture 11" descr="Battle Droid | StarWars.com">
            <a:extLst>
              <a:ext uri="{FF2B5EF4-FFF2-40B4-BE49-F238E27FC236}">
                <a16:creationId xmlns:a16="http://schemas.microsoft.com/office/drawing/2014/main" id="{4569B0AE-201A-4592-9C8A-F337A6DD984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48" y="1530443"/>
            <a:ext cx="3863213" cy="2172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914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/>
        </p:nvSpPr>
        <p:spPr>
          <a:xfrm>
            <a:off x="498968" y="162653"/>
            <a:ext cx="441278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Действующие фракции</a:t>
            </a:r>
            <a:endParaRPr sz="24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7" name="Picture 6" descr="Seno Haryo's Galactic Empire - Wonderfactory Art">
            <a:extLst>
              <a:ext uri="{FF2B5EF4-FFF2-40B4-BE49-F238E27FC236}">
                <a16:creationId xmlns:a16="http://schemas.microsoft.com/office/drawing/2014/main" id="{C7E44ED4-45B8-4948-BB53-E1C88535C6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0" y="2222770"/>
            <a:ext cx="4529499" cy="227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Логотип майкрософт, лого microsoft ПНГ на Прозрачном Фоне • Скачать PNG  Логотип майкрософт, лого microsoft">
            <a:extLst>
              <a:ext uri="{FF2B5EF4-FFF2-40B4-BE49-F238E27FC236}">
                <a16:creationId xmlns:a16="http://schemas.microsoft.com/office/drawing/2014/main" id="{7262AFFA-B3B2-4125-A2AE-721BE948BB5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54" y="1259286"/>
            <a:ext cx="2193290" cy="6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44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/>
        </p:nvSpPr>
        <p:spPr>
          <a:xfrm>
            <a:off x="498968" y="177245"/>
            <a:ext cx="441278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Действующие фракции</a:t>
            </a:r>
            <a:endParaRPr sz="24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7" name="Picture 6" descr="Seno Haryo's Galactic Empire - Wonderfactory Art">
            <a:extLst>
              <a:ext uri="{FF2B5EF4-FFF2-40B4-BE49-F238E27FC236}">
                <a16:creationId xmlns:a16="http://schemas.microsoft.com/office/drawing/2014/main" id="{C7E44ED4-45B8-4948-BB53-E1C88535C6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0" y="2571750"/>
            <a:ext cx="4529499" cy="227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Логотип майкрософт, лого microsoft ПНГ на Прозрачном Фоне • Скачать PNG  Логотип майкрософт, лого microsoft">
            <a:extLst>
              <a:ext uri="{FF2B5EF4-FFF2-40B4-BE49-F238E27FC236}">
                <a16:creationId xmlns:a16="http://schemas.microsoft.com/office/drawing/2014/main" id="{7262AFFA-B3B2-4125-A2AE-721BE948BB5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61" y="1259286"/>
            <a:ext cx="2193290" cy="62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Playwright 为现代web 应用提供了跨浏览器、快速且可靠的端到端的测试能力。 | Playwright 中文文档| Playwright  中文网">
            <a:extLst>
              <a:ext uri="{FF2B5EF4-FFF2-40B4-BE49-F238E27FC236}">
                <a16:creationId xmlns:a16="http://schemas.microsoft.com/office/drawing/2014/main" id="{50B97153-0DED-46E3-8490-B232D8E8123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80" y="840993"/>
            <a:ext cx="2353160" cy="1457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66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002475" y="1494429"/>
            <a:ext cx="36543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Playwright. </a:t>
            </a:r>
            <a:r>
              <a:rPr lang="ru-RU" sz="40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Что ты такое</a:t>
            </a:r>
            <a:endParaRPr sz="40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41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Playwright. </a:t>
            </a:r>
            <a:r>
              <a:rPr lang="ru-RU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Что ты такое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498968" y="1061370"/>
            <a:ext cx="4572000" cy="7736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Playwright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это библиотека для браузерной автоматизации, которая единым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позволяет управлять тремя браузерами, а именно:</a:t>
            </a:r>
          </a:p>
        </p:txBody>
      </p:sp>
      <p:pic>
        <p:nvPicPr>
          <p:cNvPr id="20" name="Picture 19" descr="Chromium (web browser) - Wikipedia">
            <a:extLst>
              <a:ext uri="{FF2B5EF4-FFF2-40B4-BE49-F238E27FC236}">
                <a16:creationId xmlns:a16="http://schemas.microsoft.com/office/drawing/2014/main" id="{58D82420-B646-4026-829B-83DE9C4923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86" y="2347209"/>
            <a:ext cx="1844675" cy="18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Firefox - Wikipedia">
            <a:extLst>
              <a:ext uri="{FF2B5EF4-FFF2-40B4-BE49-F238E27FC236}">
                <a16:creationId xmlns:a16="http://schemas.microsoft.com/office/drawing/2014/main" id="{AC0638D5-4BAC-4DDD-AA5F-EBACDC6329C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36" y="2187932"/>
            <a:ext cx="1975485" cy="205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WebKit (@webkit) / Twitter">
            <a:extLst>
              <a:ext uri="{FF2B5EF4-FFF2-40B4-BE49-F238E27FC236}">
                <a16:creationId xmlns:a16="http://schemas.microsoft.com/office/drawing/2014/main" id="{2C43BF6F-484B-4F57-8FCE-9773ED70FDC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96" y="2187932"/>
            <a:ext cx="1986280" cy="1986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931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Playwright. </a:t>
            </a:r>
            <a:r>
              <a:rPr lang="ru-RU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Что ты такое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ABA7B6-06E8-4584-85F2-7C5D029C4770}"/>
              </a:ext>
            </a:extLst>
          </p:cNvPr>
          <p:cNvSpPr/>
          <p:nvPr/>
        </p:nvSpPr>
        <p:spPr>
          <a:xfrm>
            <a:off x="498968" y="655065"/>
            <a:ext cx="1221809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Код на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Puppeteer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D681B-00C1-4CED-8BA6-B45D96F956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8858" y="920522"/>
            <a:ext cx="5425325" cy="1561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415E23-46EC-47A5-AAC6-C1B4807299F6}"/>
              </a:ext>
            </a:extLst>
          </p:cNvPr>
          <p:cNvSpPr/>
          <p:nvPr/>
        </p:nvSpPr>
        <p:spPr>
          <a:xfrm>
            <a:off x="498968" y="2571750"/>
            <a:ext cx="1225015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Код на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Playwright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24F166-E3A7-446D-A464-296B2C0170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8968" y="2926941"/>
            <a:ext cx="5245215" cy="16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Playwright. </a:t>
            </a:r>
            <a:r>
              <a:rPr lang="ru-RU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Что ты такое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498968" y="974260"/>
            <a:ext cx="7390165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Также есть возможность использовать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Playwright c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другими языками: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Python, C#, Java, Go (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экспериментальная поддержка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 осущствимо благодаря удаленному вызову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NodeJS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кода с помощью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RPC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сервера.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C Sharp — Википедия">
            <a:extLst>
              <a:ext uri="{FF2B5EF4-FFF2-40B4-BE49-F238E27FC236}">
                <a16:creationId xmlns:a16="http://schemas.microsoft.com/office/drawing/2014/main" id="{A9CF24AB-ED5A-43EA-842E-5A211C862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14" y="2102998"/>
            <a:ext cx="1720580" cy="172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ython (programming language) - Wikipedia">
            <a:extLst>
              <a:ext uri="{FF2B5EF4-FFF2-40B4-BE49-F238E27FC236}">
                <a16:creationId xmlns:a16="http://schemas.microsoft.com/office/drawing/2014/main" id="{E398202E-3C82-474B-A019-5B1CCC25B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21" y="2067128"/>
            <a:ext cx="1792321" cy="179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 — Википедия">
            <a:extLst>
              <a:ext uri="{FF2B5EF4-FFF2-40B4-BE49-F238E27FC236}">
                <a16:creationId xmlns:a16="http://schemas.microsoft.com/office/drawing/2014/main" id="{CFFE5F93-A7FF-40B0-B03A-F38A61AD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676" y="1821504"/>
            <a:ext cx="1245391" cy="22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o — Википедия">
            <a:extLst>
              <a:ext uri="{FF2B5EF4-FFF2-40B4-BE49-F238E27FC236}">
                <a16:creationId xmlns:a16="http://schemas.microsoft.com/office/drawing/2014/main" id="{9EFC1861-D74C-4013-B4A1-EBFBAE73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154" y="2519140"/>
            <a:ext cx="2440425" cy="9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15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476502" y="1186653"/>
            <a:ext cx="3132763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Playwright. </a:t>
            </a:r>
            <a:r>
              <a:rPr lang="ru-RU" sz="40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Что</a:t>
            </a:r>
            <a:r>
              <a:rPr lang="en-US" sz="40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</a:t>
            </a:r>
            <a:r>
              <a:rPr lang="ru-RU" sz="40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под капотом</a:t>
            </a:r>
            <a:endParaRPr sz="40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48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Playwright. </a:t>
            </a:r>
            <a:r>
              <a:rPr lang="ru-RU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Что под капотом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419360" y="713113"/>
            <a:ext cx="6375409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Единый апи, который имеет доступ к протоколам отладки, соовтетствующие определенным браузерам. </a:t>
            </a:r>
          </a:p>
        </p:txBody>
      </p:sp>
      <p:pic>
        <p:nvPicPr>
          <p:cNvPr id="7" name="Picture 6" descr="Chrome DevTools Protocol">
            <a:extLst>
              <a:ext uri="{FF2B5EF4-FFF2-40B4-BE49-F238E27FC236}">
                <a16:creationId xmlns:a16="http://schemas.microsoft.com/office/drawing/2014/main" id="{5D2E9D6E-2DD5-4DAF-8484-C4E39AA5549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5" r="20845"/>
          <a:stretch/>
        </p:blipFill>
        <p:spPr bwMode="auto">
          <a:xfrm>
            <a:off x="625001" y="1768078"/>
            <a:ext cx="1654175" cy="15970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56614C-938D-4416-9D53-63BC8770D0C8}"/>
              </a:ext>
            </a:extLst>
          </p:cNvPr>
          <p:cNvSpPr txBox="1"/>
          <p:nvPr/>
        </p:nvSpPr>
        <p:spPr>
          <a:xfrm>
            <a:off x="586517" y="1453201"/>
            <a:ext cx="1736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Chrome </a:t>
            </a:r>
            <a:r>
              <a:rPr lang="en-US" sz="1000" dirty="0" err="1"/>
              <a:t>Devtools</a:t>
            </a:r>
            <a:r>
              <a:rPr lang="en-US" sz="1000" dirty="0"/>
              <a:t> Protocol</a:t>
            </a:r>
            <a:endParaRPr lang="ru-RU" sz="1000" dirty="0"/>
          </a:p>
        </p:txBody>
      </p:sp>
      <p:pic>
        <p:nvPicPr>
          <p:cNvPr id="9" name="Picture 8" descr="Circus Juggler Trained Monkey Juggling Balls Stock Vector (Royalty Free)  1262824801">
            <a:extLst>
              <a:ext uri="{FF2B5EF4-FFF2-40B4-BE49-F238E27FC236}">
                <a16:creationId xmlns:a16="http://schemas.microsoft.com/office/drawing/2014/main" id="{CE5A945E-9739-446E-8F25-31787D8FB9F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" t="4894" r="5008" b="10481"/>
          <a:stretch/>
        </p:blipFill>
        <p:spPr bwMode="auto">
          <a:xfrm>
            <a:off x="3794118" y="1728064"/>
            <a:ext cx="1464310" cy="14687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Что такое Firefox Marionette Driver?">
            <a:extLst>
              <a:ext uri="{FF2B5EF4-FFF2-40B4-BE49-F238E27FC236}">
                <a16:creationId xmlns:a16="http://schemas.microsoft.com/office/drawing/2014/main" id="{12886F0E-582A-4142-BD92-D17746EC5AA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922" y="3454942"/>
            <a:ext cx="1485900" cy="152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205806-7EFA-4FE8-BF28-95C84DA0DAAA}"/>
              </a:ext>
            </a:extLst>
          </p:cNvPr>
          <p:cNvSpPr txBox="1"/>
          <p:nvPr/>
        </p:nvSpPr>
        <p:spPr>
          <a:xfrm>
            <a:off x="3570679" y="1453200"/>
            <a:ext cx="1736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Juggler</a:t>
            </a:r>
            <a:endParaRPr lang="ru-RU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D64191-303C-44FF-9A60-0DA78DE6FC46}"/>
              </a:ext>
            </a:extLst>
          </p:cNvPr>
          <p:cNvSpPr txBox="1"/>
          <p:nvPr/>
        </p:nvSpPr>
        <p:spPr>
          <a:xfrm>
            <a:off x="3570679" y="3196819"/>
            <a:ext cx="1736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Marionette</a:t>
            </a:r>
            <a:endParaRPr lang="ru-RU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5E98B-100E-4514-880D-575A3316B2BE}"/>
              </a:ext>
            </a:extLst>
          </p:cNvPr>
          <p:cNvSpPr txBox="1"/>
          <p:nvPr/>
        </p:nvSpPr>
        <p:spPr>
          <a:xfrm>
            <a:off x="6554842" y="1453199"/>
            <a:ext cx="1736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WebInspector</a:t>
            </a:r>
            <a:endParaRPr lang="ru-RU" sz="1000" dirty="0"/>
          </a:p>
        </p:txBody>
      </p:sp>
      <p:pic>
        <p:nvPicPr>
          <p:cNvPr id="15" name="Picture 14" descr="WebKit Browser Engine Web Browser Safari Apple, PNG, 1920x2112px, Webkit,  Apple, Brand, Gecko, Kde Download Free">
            <a:extLst>
              <a:ext uri="{FF2B5EF4-FFF2-40B4-BE49-F238E27FC236}">
                <a16:creationId xmlns:a16="http://schemas.microsoft.com/office/drawing/2014/main" id="{DD6965A6-5CFE-4DB3-8496-3F7FB0E2BF2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35" y="1915067"/>
            <a:ext cx="1397000" cy="153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4006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914247" y="1525340"/>
            <a:ext cx="313276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 Library &amp; Playwright Test</a:t>
            </a:r>
            <a:endParaRPr sz="28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72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3031889" y="1617540"/>
            <a:ext cx="5888376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О дивный новый мир браузерной автоматизации</a:t>
            </a:r>
            <a:endParaRPr sz="32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 Library &amp; Playwright Test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56614C-938D-4416-9D53-63BC8770D0C8}"/>
              </a:ext>
            </a:extLst>
          </p:cNvPr>
          <p:cNvSpPr txBox="1"/>
          <p:nvPr/>
        </p:nvSpPr>
        <p:spPr>
          <a:xfrm>
            <a:off x="1735318" y="807911"/>
            <a:ext cx="1736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Playwright Library</a:t>
            </a:r>
            <a:endParaRPr lang="ru-R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B17C1E-22CC-4C5B-947E-7F98BA06ACF8}"/>
              </a:ext>
            </a:extLst>
          </p:cNvPr>
          <p:cNvSpPr/>
          <p:nvPr/>
        </p:nvSpPr>
        <p:spPr>
          <a:xfrm>
            <a:off x="1274795" y="1268534"/>
            <a:ext cx="2657434" cy="2361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Может быть использована на разных языка.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Может использоваться как есть (выполняться рантаймом, то есть как обычный код)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Может использоваться в связке с тест раннерами (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Nunit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, Junit, 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Pytest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, Jest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44BA6-D4F1-428E-99A0-9FEBBD81FD97}"/>
              </a:ext>
            </a:extLst>
          </p:cNvPr>
          <p:cNvSpPr txBox="1"/>
          <p:nvPr/>
        </p:nvSpPr>
        <p:spPr>
          <a:xfrm>
            <a:off x="5211772" y="807910"/>
            <a:ext cx="1736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Playwright Test</a:t>
            </a:r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395B5A-B6E1-4E64-A48A-61F6B1A99816}"/>
              </a:ext>
            </a:extLst>
          </p:cNvPr>
          <p:cNvSpPr/>
          <p:nvPr/>
        </p:nvSpPr>
        <p:spPr>
          <a:xfrm>
            <a:off x="4911754" y="1268533"/>
            <a:ext cx="2836327" cy="2131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Может быть использована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только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на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JS/TS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Исполняется с помощью 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npx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playwright test</a:t>
            </a:r>
            <a:endParaRPr lang="ru-RU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Некоторая функциональность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Test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не может быть использована вне его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scope (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например,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fixtures)</a:t>
            </a:r>
            <a:endParaRPr lang="ru-RU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1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914247" y="1525340"/>
            <a:ext cx="313276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Браузерные контексты</a:t>
            </a:r>
            <a:endParaRPr sz="28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027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ru-RU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Браузерные контексты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4098" name="Picture 2" descr="跨平台的浏览器自动化工具Playwright简析| ￥ЯႭ1I0">
            <a:extLst>
              <a:ext uri="{FF2B5EF4-FFF2-40B4-BE49-F238E27FC236}">
                <a16:creationId xmlns:a16="http://schemas.microsoft.com/office/drawing/2014/main" id="{842FAAF4-746E-40C0-928C-B856B278F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2221"/>
            <a:ext cx="4212077" cy="315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E89F9C-1435-4B6D-A7F3-174C2CBBA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1" y="1121190"/>
            <a:ext cx="3293015" cy="29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07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ru-RU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Браузерные контексты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4098" name="Picture 2" descr="跨平台的浏览器自动化工具Playwright简析| ￥ЯႭ1I0">
            <a:extLst>
              <a:ext uri="{FF2B5EF4-FFF2-40B4-BE49-F238E27FC236}">
                <a16:creationId xmlns:a16="http://schemas.microsoft.com/office/drawing/2014/main" id="{842FAAF4-746E-40C0-928C-B856B278F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55065"/>
            <a:ext cx="4212077" cy="315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E89F9C-1435-4B6D-A7F3-174C2CBBA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1" y="655065"/>
            <a:ext cx="3293015" cy="29011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2B5935-0EF1-46D4-852F-642F3C666D12}"/>
              </a:ext>
            </a:extLst>
          </p:cNvPr>
          <p:cNvSpPr/>
          <p:nvPr/>
        </p:nvSpPr>
        <p:spPr>
          <a:xfrm>
            <a:off x="702721" y="4306535"/>
            <a:ext cx="7390165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Больше о браузерных контекстах: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https://playwright.dev/dotnet/docs/browser-contexts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914247" y="1740783"/>
            <a:ext cx="313276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Эмуляция</a:t>
            </a:r>
            <a:endParaRPr sz="28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53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ru-RU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Эмуляция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498968" y="732568"/>
            <a:ext cx="6375409" cy="11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Эмулируем экраны различных девайсов (мобильные устройства, планшеты, десктопы с высокой плотностью пикселей).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Эмулируем локали и таймзоны,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permissions,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геолокация, цветовые схемы, юзер агенты.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C5C0D-1367-44AC-A89A-BC9260F53BFA}"/>
              </a:ext>
            </a:extLst>
          </p:cNvPr>
          <p:cNvSpPr/>
          <p:nvPr/>
        </p:nvSpPr>
        <p:spPr>
          <a:xfrm>
            <a:off x="498968" y="3529269"/>
            <a:ext cx="8280245" cy="11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Список эмулируемых девайсов: </a:t>
            </a:r>
            <a:r>
              <a:rPr lang="ru-RU" u="sng" dirty="0">
                <a:hlinkClick r:id="rId3"/>
              </a:rPr>
              <a:t>https://github.com/microsoft/playwright/blob/main/packages/playwright-core/src/server/deviceDescriptorsSource.json</a:t>
            </a:r>
            <a:endParaRPr lang="ru-RU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эмуляции: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4"/>
              </a:rPr>
              <a:t>https://playwright.dev/python/docs/emulation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E7FC8-3348-47D3-9543-A9E4B44D7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454" y="2069145"/>
            <a:ext cx="6955092" cy="10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44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914247" y="1525340"/>
            <a:ext cx="313276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Frame Locators &amp; Page Object Model</a:t>
            </a:r>
            <a:endParaRPr sz="28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901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Frame Locators &amp; Page Object Mode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BA79FC-0EF3-46A8-9A69-B2416C18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30" y="993280"/>
            <a:ext cx="4751739" cy="315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60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Frame Locators &amp; Page Object Mode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8194" name="Picture 2" descr="https://user-images.githubusercontent.com/746130/142082759-2170db38-370d-43ec-8d41-5f9941f57d83.png">
            <a:extLst>
              <a:ext uri="{FF2B5EF4-FFF2-40B4-BE49-F238E27FC236}">
                <a16:creationId xmlns:a16="http://schemas.microsoft.com/office/drawing/2014/main" id="{747733D4-A987-4E16-BC96-51CD791D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590" y="772600"/>
            <a:ext cx="57150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B79687-6212-4854-856F-79061B2A101E}"/>
              </a:ext>
            </a:extLst>
          </p:cNvPr>
          <p:cNvSpPr/>
          <p:nvPr/>
        </p:nvSpPr>
        <p:spPr>
          <a:xfrm>
            <a:off x="498968" y="3616819"/>
            <a:ext cx="6375409" cy="645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Frame Locators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4"/>
              </a:rPr>
              <a:t>https://playwright.dev/java/docs/frames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Page Object Models: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5"/>
              </a:rPr>
              <a:t>https://playwright.dev/java/docs/pom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914247" y="1525340"/>
            <a:ext cx="313276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Network Manipulations</a:t>
            </a:r>
            <a:endParaRPr sz="28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65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5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/>
        </p:nvSpPr>
        <p:spPr>
          <a:xfrm>
            <a:off x="561548" y="160561"/>
            <a:ext cx="56446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Браузерная автоматизация на </a:t>
            </a:r>
            <a:r>
              <a:rPr lang="en-US" sz="24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JS</a:t>
            </a:r>
            <a:endParaRPr sz="24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CAC47-2289-4977-90A5-26C38B2F23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50005" y="772895"/>
            <a:ext cx="6643990" cy="40491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Network Manipulations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498968" y="732568"/>
            <a:ext cx="6375409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Подслушивание и перехват сетевого трафика браузера.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C5C0D-1367-44AC-A89A-BC9260F53BFA}"/>
              </a:ext>
            </a:extLst>
          </p:cNvPr>
          <p:cNvSpPr/>
          <p:nvPr/>
        </p:nvSpPr>
        <p:spPr>
          <a:xfrm>
            <a:off x="498968" y="3991334"/>
            <a:ext cx="6375409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манипуляциях с сетью: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3"/>
              </a:rPr>
              <a:t>https://playwright.dev/dotnet/docs/network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8BA1B-32B8-4327-9850-CBACD243E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91" y="1595729"/>
            <a:ext cx="4013909" cy="1594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6B32BB-4220-4CAA-AB0D-10DA589B75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266"/>
          <a:stretch/>
        </p:blipFill>
        <p:spPr>
          <a:xfrm>
            <a:off x="5427169" y="893020"/>
            <a:ext cx="2894415" cy="265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42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914247" y="1740783"/>
            <a:ext cx="3947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Evaluating JavaScript</a:t>
            </a:r>
            <a:endParaRPr sz="28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5279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Evaluating JavaScript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498968" y="732568"/>
            <a:ext cx="6375409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Если в 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Selenuim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есть 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JavaScriptExecutor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то в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есть 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page.Evaluate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C5C0D-1367-44AC-A89A-BC9260F53BFA}"/>
              </a:ext>
            </a:extLst>
          </p:cNvPr>
          <p:cNvSpPr/>
          <p:nvPr/>
        </p:nvSpPr>
        <p:spPr>
          <a:xfrm>
            <a:off x="498967" y="3553532"/>
            <a:ext cx="6375409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выполнеении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JS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в браузерном контексте: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3"/>
              </a:rPr>
              <a:t>https://playwright.dev/dotnet/docs/evaluating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4B27A-37E8-4BC1-9174-273F60911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775" y="1738746"/>
            <a:ext cx="4588449" cy="11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82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914247" y="1740783"/>
            <a:ext cx="3947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API Testing</a:t>
            </a:r>
            <a:endParaRPr sz="28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7621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API Testing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498968" y="732568"/>
            <a:ext cx="7998143" cy="876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ВАЖНО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: данная особенность работает только при использовании Python, Java или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JS.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ВАЖНО: использование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API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тестирования на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JS –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требует использования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Test (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то есть, использовать эту функциональность вместе с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Jest,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например - невозможно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ru-RU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C5C0D-1367-44AC-A89A-BC9260F53BFA}"/>
              </a:ext>
            </a:extLst>
          </p:cNvPr>
          <p:cNvSpPr/>
          <p:nvPr/>
        </p:nvSpPr>
        <p:spPr>
          <a:xfrm>
            <a:off x="498967" y="3921503"/>
            <a:ext cx="6375409" cy="97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API Testing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3"/>
              </a:rPr>
              <a:t>https://playwright.dev/python/docs/api-testing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плагине к 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Pytest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4"/>
              </a:rPr>
              <a:t>https://playwright.dev/python/docs/test-runners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ru-RU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362" name="Picture 2" descr="API Testing in Software Testing - GeeksforGeeks">
            <a:extLst>
              <a:ext uri="{FF2B5EF4-FFF2-40B4-BE49-F238E27FC236}">
                <a16:creationId xmlns:a16="http://schemas.microsoft.com/office/drawing/2014/main" id="{068A07ED-6FA0-4098-B0E3-1E97F930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89" y="1756214"/>
            <a:ext cx="4216772" cy="163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071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914247" y="1525340"/>
            <a:ext cx="394765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Inspector, </a:t>
            </a:r>
            <a:r>
              <a:rPr lang="en-US" sz="2800" dirty="0" err="1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Codegen</a:t>
            </a:r>
            <a:r>
              <a:rPr lang="en-US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</a:t>
            </a:r>
            <a:r>
              <a:rPr lang="en-US" sz="2800" dirty="0" err="1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TraceViewer</a:t>
            </a:r>
            <a:endParaRPr sz="28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02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7" y="166466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Codegen, Inspector, TraceViewer</a:t>
            </a:r>
            <a:endParaRPr lang="en-US"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C5C0D-1367-44AC-A89A-BC9260F53BFA}"/>
              </a:ext>
            </a:extLst>
          </p:cNvPr>
          <p:cNvSpPr/>
          <p:nvPr/>
        </p:nvSpPr>
        <p:spPr>
          <a:xfrm>
            <a:off x="498967" y="4547431"/>
            <a:ext cx="6375409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Inspector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3"/>
              </a:rPr>
              <a:t>https://playwright.dev/docs/inspector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7410" name="Picture 2" descr="Playwright Inspector">
            <a:extLst>
              <a:ext uri="{FF2B5EF4-FFF2-40B4-BE49-F238E27FC236}">
                <a16:creationId xmlns:a16="http://schemas.microsoft.com/office/drawing/2014/main" id="{769B9721-4D5B-4F5C-9F12-261DF2120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t="3296" r="6101" b="8534"/>
          <a:stretch/>
        </p:blipFill>
        <p:spPr bwMode="auto">
          <a:xfrm>
            <a:off x="3092771" y="892921"/>
            <a:ext cx="2958457" cy="32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670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7" y="166466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Codegen, Inspector, TraceViewer</a:t>
            </a:r>
            <a:endParaRPr lang="en-US"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C5C0D-1367-44AC-A89A-BC9260F53BFA}"/>
              </a:ext>
            </a:extLst>
          </p:cNvPr>
          <p:cNvSpPr/>
          <p:nvPr/>
        </p:nvSpPr>
        <p:spPr>
          <a:xfrm>
            <a:off x="498967" y="4547431"/>
            <a:ext cx="6375409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Test Generator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3"/>
              </a:rPr>
              <a:t>https://playwright.dev/docs/codegen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A55F68-C760-43F7-A6D5-31DD02BAD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66" y="658878"/>
            <a:ext cx="5733105" cy="36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1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7" y="166466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Codegen, Inspector, TraceViewer</a:t>
            </a:r>
            <a:endParaRPr lang="en-US"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C5C0D-1367-44AC-A89A-BC9260F53BFA}"/>
              </a:ext>
            </a:extLst>
          </p:cNvPr>
          <p:cNvSpPr/>
          <p:nvPr/>
        </p:nvSpPr>
        <p:spPr>
          <a:xfrm>
            <a:off x="498967" y="4442297"/>
            <a:ext cx="6375409" cy="645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Также доступен онлайн: 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3"/>
              </a:rPr>
              <a:t>https://trace.playwright.dev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TraceViewer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4"/>
              </a:rPr>
              <a:t>https://playwright.dev/docs/trace-viewer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2530" name="Picture 2" descr="Playwright Trace Viewer">
            <a:extLst>
              <a:ext uri="{FF2B5EF4-FFF2-40B4-BE49-F238E27FC236}">
                <a16:creationId xmlns:a16="http://schemas.microsoft.com/office/drawing/2014/main" id="{CB83BEF3-1BF7-43FE-AE58-926833708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2707" r="3687" b="2707"/>
          <a:stretch/>
        </p:blipFill>
        <p:spPr bwMode="auto">
          <a:xfrm>
            <a:off x="1814357" y="751406"/>
            <a:ext cx="5060019" cy="329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77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914247" y="1740783"/>
            <a:ext cx="3947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 Test</a:t>
            </a:r>
            <a:endParaRPr sz="28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67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5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/>
        </p:nvSpPr>
        <p:spPr>
          <a:xfrm>
            <a:off x="561549" y="172753"/>
            <a:ext cx="552796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</a:defRPr>
            </a:lvl1pPr>
          </a:lstStyle>
          <a:p>
            <a:pPr lvl="0"/>
            <a:r>
              <a:rPr lang="ru-RU" dirty="0">
                <a:sym typeface="IBM Plex Serif Light"/>
              </a:rPr>
              <a:t>Браузерная автоматизация на </a:t>
            </a:r>
            <a:r>
              <a:rPr lang="en-US" dirty="0">
                <a:sym typeface="IBM Plex Serif Light"/>
              </a:rPr>
              <a:t>C#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15E39-FE31-4B61-98B5-104BDC69EE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95742" y="726721"/>
            <a:ext cx="6152515" cy="39655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 Test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498966" y="1077900"/>
            <a:ext cx="7998143" cy="1670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laywright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Test – это тест раннер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созданный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специально для исполнения тестов, написанных на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для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JS.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Не нужно беспокоиться о таких вещах как сетап браузеров и контекстов, их опций, управления браузерами для кросс браузерного тестирования, а также репортингом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Доступ к дополнительным возможностям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API testing, test fixtures,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конфигурируемая паралеллизация.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C5C0D-1367-44AC-A89A-BC9260F53BFA}"/>
              </a:ext>
            </a:extLst>
          </p:cNvPr>
          <p:cNvSpPr/>
          <p:nvPr/>
        </p:nvSpPr>
        <p:spPr>
          <a:xfrm>
            <a:off x="498967" y="4254607"/>
            <a:ext cx="6375409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Test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3"/>
              </a:rPr>
              <a:t>https://playwright.dev/docs/test-annotations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C9F13-D280-465B-AD48-7569D2A4A89D}"/>
              </a:ext>
            </a:extLst>
          </p:cNvPr>
          <p:cNvSpPr txBox="1"/>
          <p:nvPr/>
        </p:nvSpPr>
        <p:spPr>
          <a:xfrm>
            <a:off x="783077" y="671251"/>
            <a:ext cx="1712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Преимущества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4C4135-6D3B-425F-92CE-016C3998F552}"/>
              </a:ext>
            </a:extLst>
          </p:cNvPr>
          <p:cNvSpPr/>
          <p:nvPr/>
        </p:nvSpPr>
        <p:spPr>
          <a:xfrm>
            <a:off x="498966" y="3303783"/>
            <a:ext cx="7998143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Невозможность использовать тест раннер в отдельности от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FB253D-F4B4-4012-85CC-DFF3190E2330}"/>
              </a:ext>
            </a:extLst>
          </p:cNvPr>
          <p:cNvSpPr txBox="1"/>
          <p:nvPr/>
        </p:nvSpPr>
        <p:spPr>
          <a:xfrm>
            <a:off x="783077" y="2996006"/>
            <a:ext cx="1712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Ограничения</a:t>
            </a:r>
          </a:p>
        </p:txBody>
      </p:sp>
    </p:spTree>
    <p:extLst>
      <p:ext uri="{BB962C8B-B14F-4D97-AF65-F5344CB8AC3E}">
        <p14:creationId xmlns:p14="http://schemas.microsoft.com/office/powerpoint/2010/main" val="1802664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341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914247" y="1525340"/>
            <a:ext cx="394765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 Test</a:t>
            </a:r>
            <a:r>
              <a:rPr lang="ru-RU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.</a:t>
            </a:r>
            <a:r>
              <a:rPr lang="en-US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Fixtures</a:t>
            </a:r>
            <a:endParaRPr sz="28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390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 Test. Fixtures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498966" y="1077900"/>
            <a:ext cx="7998143" cy="143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Весь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Test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основывается на концепте «фикстур». Тестовые фиксторы используются для настройки окружения для каждого теста, создавая все необходимое для того, чтобы в нашем тесте была только тестовая логика и ничего больше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Фикстуры изолированы между тестами.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Фикстуры можно наследовать и расширять, группировать по доменному назначению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C5C0D-1367-44AC-A89A-BC9260F53BFA}"/>
              </a:ext>
            </a:extLst>
          </p:cNvPr>
          <p:cNvSpPr/>
          <p:nvPr/>
        </p:nvSpPr>
        <p:spPr>
          <a:xfrm>
            <a:off x="498967" y="4254607"/>
            <a:ext cx="6375409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Test. Fixtures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3"/>
              </a:rPr>
              <a:t>https://playwright.dev/docs/test-annotations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1686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45465" y="37531"/>
            <a:ext cx="441278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18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 Test. Fixtures</a:t>
            </a:r>
            <a:endParaRPr sz="18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C5C0D-1367-44AC-A89A-BC9260F53BFA}"/>
              </a:ext>
            </a:extLst>
          </p:cNvPr>
          <p:cNvSpPr/>
          <p:nvPr/>
        </p:nvSpPr>
        <p:spPr>
          <a:xfrm>
            <a:off x="445465" y="4681865"/>
            <a:ext cx="8192697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Больше о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Test. Fixtures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3"/>
              </a:rPr>
              <a:t>https://playwright.dev/docs/test-annotations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14B3F-9695-450A-AB50-9C4B924F0CF1}"/>
              </a:ext>
            </a:extLst>
          </p:cNvPr>
          <p:cNvSpPr txBox="1"/>
          <p:nvPr/>
        </p:nvSpPr>
        <p:spPr>
          <a:xfrm>
            <a:off x="3749365" y="461635"/>
            <a:ext cx="1439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 фикстурами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67064-7D96-4F92-90E8-302FF0C5E752}"/>
              </a:ext>
            </a:extLst>
          </p:cNvPr>
          <p:cNvSpPr txBox="1"/>
          <p:nvPr/>
        </p:nvSpPr>
        <p:spPr>
          <a:xfrm>
            <a:off x="751591" y="445919"/>
            <a:ext cx="1439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Без фикстур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08F13-54B0-4BB6-A0F5-A2981A450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8" y="779209"/>
            <a:ext cx="2563500" cy="3725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0927-A9CE-47D1-B056-402BEB624B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16"/>
          <a:stretch/>
        </p:blipFill>
        <p:spPr>
          <a:xfrm>
            <a:off x="3059734" y="779209"/>
            <a:ext cx="2746494" cy="3238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24F42-1426-4D7E-B3A3-18578E7DB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001" y="779209"/>
            <a:ext cx="2667311" cy="3725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6C07F-0D21-4854-AA77-90F9E0C6AD17}"/>
              </a:ext>
            </a:extLst>
          </p:cNvPr>
          <p:cNvSpPr txBox="1"/>
          <p:nvPr/>
        </p:nvSpPr>
        <p:spPr>
          <a:xfrm>
            <a:off x="6952715" y="461635"/>
            <a:ext cx="1439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Фикстура</a:t>
            </a:r>
          </a:p>
        </p:txBody>
      </p:sp>
    </p:spTree>
    <p:extLst>
      <p:ext uri="{BB962C8B-B14F-4D97-AF65-F5344CB8AC3E}">
        <p14:creationId xmlns:p14="http://schemas.microsoft.com/office/powerpoint/2010/main" val="3822599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341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196443" y="1740783"/>
            <a:ext cx="46654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Playwright. A little bit more</a:t>
            </a:r>
            <a:endParaRPr sz="28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7791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Playwright. A little bit more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498966" y="1077900"/>
            <a:ext cx="7998143" cy="1542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Test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умеет в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TypeScript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из под коробки.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Умеет работать с облачными провайдерами: 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BrowserStack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и 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SauceLabs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. </a:t>
            </a:r>
            <a:b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Пример: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3"/>
              </a:rPr>
              <a:t>https://docs.saucelabs.com/web-apps/automated-testing/playwright/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Умеет работать с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Selenium Grid 4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 (только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Chrome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/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Edge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4"/>
              </a:rPr>
              <a:t>https://playwright.dev/docs/selenium-grid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Умеет работать с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Moon (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продолжение 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Selenoid’a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):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hlinkClick r:id="rId5"/>
              </a:rPr>
              <a:t>https://aerokube.com/moon/latest/#playwright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99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4002475" y="1494429"/>
            <a:ext cx="36543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-RU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erif Light"/>
                <a:ea typeface="IBM Plex Serif Light"/>
                <a:cs typeface="IBM Plex Serif Light"/>
                <a:sym typeface="IBM Plex Serif Light"/>
              </a:rPr>
              <a:t>Ограничения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8;p18">
            <a:extLst>
              <a:ext uri="{FF2B5EF4-FFF2-40B4-BE49-F238E27FC236}">
                <a16:creationId xmlns:a16="http://schemas.microsoft.com/office/drawing/2014/main" id="{317D56E5-FAD1-434F-8173-79ED2D1F0898}"/>
              </a:ext>
            </a:extLst>
          </p:cNvPr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7" name="Google Shape;126;p18">
            <a:extLst>
              <a:ext uri="{FF2B5EF4-FFF2-40B4-BE49-F238E27FC236}">
                <a16:creationId xmlns:a16="http://schemas.microsoft.com/office/drawing/2014/main" id="{BD9ED9DD-CA12-47B9-957E-09F5D1066B7E}"/>
              </a:ext>
            </a:extLst>
          </p:cNvPr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8" y="162653"/>
            <a:ext cx="44127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ru-RU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Ограничения </a:t>
            </a:r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Playwright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249483" y="732292"/>
            <a:ext cx="8645034" cy="443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Трудности с использованием определенных браузеров:</a:t>
            </a:r>
            <a:b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Вы не можете использовать свой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Firefox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т.к.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использует стабильную сборку (не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Nightly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Firefox  +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браузерные патчи для протоколов отладки.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Вы не можете использовать свой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Safari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т.к.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использует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стабильную сборку 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WebKit’a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который является основой для всех релизов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Safari) +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браузерные патчи для протоколов отладки.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Трудности с выбором определенной версии браузера.</a:t>
            </a:r>
            <a:b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предполагает, что вы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используете версию браузера, которая идет вместе с версией библиотеки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(в каждой новой версии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Playwright -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стабильная версия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Chromium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, например, что дает некоторые интересные плюсы).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b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Использование последней версии библиотеки с ранней версией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Chromium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 /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Chrome / Edge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 /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Chrome-based browser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 не гарантирует стабильной работы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  <a:b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- Вы можете использовать релизные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Chrome / Edge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 (последняя версия библиотеки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тестится на последних релизных версиях браузеров).</a:t>
            </a:r>
            <a:endParaRPr lang="ru-RU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Мобильная эмуляция имеет ряд особенностей:</a:t>
            </a:r>
            <a:b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Эмуляция девайсов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Apple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эффективна только при запуске тестов на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macOS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не все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CI/CD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системы предасталвяют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macOS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агенты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b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- Эмуляция девайсов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Apple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на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Linux / Windows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в большинстве случае выдает «кривой» рендер.</a:t>
            </a:r>
            <a:b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- В некоторых случаях (все платформы) – эмуляция выдает «кривой» рендер.</a:t>
            </a:r>
          </a:p>
        </p:txBody>
      </p:sp>
    </p:spTree>
    <p:extLst>
      <p:ext uri="{BB962C8B-B14F-4D97-AF65-F5344CB8AC3E}">
        <p14:creationId xmlns:p14="http://schemas.microsoft.com/office/powerpoint/2010/main" val="3515555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341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196443" y="1586896"/>
            <a:ext cx="466545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24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Выводы</a:t>
            </a:r>
            <a:r>
              <a:rPr lang="en-US" sz="24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. </a:t>
            </a:r>
            <a:br>
              <a:rPr lang="ru-RU" sz="24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</a:br>
            <a:r>
              <a:rPr lang="ru-RU" sz="24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Зачем и когда использовать</a:t>
            </a:r>
            <a:endParaRPr sz="24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7564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21C1BC40-7D08-47F4-A1AE-927DAFFC5F06}"/>
              </a:ext>
            </a:extLst>
          </p:cNvPr>
          <p:cNvSpPr txBox="1"/>
          <p:nvPr/>
        </p:nvSpPr>
        <p:spPr>
          <a:xfrm>
            <a:off x="498967" y="162653"/>
            <a:ext cx="618486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r>
              <a:rPr lang="ru-RU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Выводы</a:t>
            </a:r>
            <a:r>
              <a:rPr lang="en-US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. </a:t>
            </a:r>
            <a:r>
              <a:rPr lang="ru-RU" sz="20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Зачем и когда использовать</a:t>
            </a:r>
            <a:endParaRPr sz="20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7AF2D-2013-4253-A4ED-15473F8E2A95}"/>
              </a:ext>
            </a:extLst>
          </p:cNvPr>
          <p:cNvSpPr/>
          <p:nvPr/>
        </p:nvSpPr>
        <p:spPr>
          <a:xfrm>
            <a:off x="249483" y="736646"/>
            <a:ext cx="8645034" cy="405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Вы хотите инструмент, с которым не придется бороться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. Вы хотите иметь из под коробки такие инструменты, которые предоставят вам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максимум информации о вашем веб приложении, а также поможет в быстром прототипировании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Вы используете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Python/Java/C#,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но не хотите использовать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JS/TS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. </a:t>
            </a:r>
            <a:b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И вы не хотите больше писать 100500 кастомных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waiters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на то, что ваша кнопка появится на экране (т.е. вы не хотите использовать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WebDriver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Вы используете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JS/TS,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но не хотите больше видеть </a:t>
            </a:r>
            <a:r>
              <a:rPr lang="en-US" b="1" dirty="0" err="1">
                <a:latin typeface="Calibri" panose="020F0502020204030204" pitchFamily="34" charset="0"/>
                <a:cs typeface="Arial" panose="020B0604020202020204" pitchFamily="34" charset="0"/>
              </a:rPr>
              <a:t>StaleElementReferenceException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selenium-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webdriver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WebdriverIO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и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не хотите серьезно ограничивать себя фреймворком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Cypress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также использовать магию вуду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cs typeface="Arial" panose="020B0604020202020204" pitchFamily="34" charset="0"/>
              </a:rPr>
              <a:t>TestCafe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Ваш проект не предполагает «сурового» кросс-браузерного тестирования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 (версии браузеров возрастом до 3х лет, например).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Ваш проект не предполагает мобильного браузерного тестирования (когда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вам не нужны РЕАЛЬНЫЕ девайсы с настоящими мобильными бразуерами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Ваш проект не предполагает использования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Cucumber (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использование </a:t>
            </a:r>
            <a:r>
              <a:rPr lang="en-US" b="1" dirty="0" err="1">
                <a:latin typeface="Calibri" panose="020F0502020204030204" pitchFamily="34" charset="0"/>
                <a:cs typeface="Arial" panose="020B0604020202020204" pitchFamily="34" charset="0"/>
              </a:rPr>
              <a:t>Cucumber+Playwright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потребует особой технической изощренности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ru-RU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785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/>
        </p:nvSpPr>
        <p:spPr>
          <a:xfrm>
            <a:off x="561550" y="172753"/>
            <a:ext cx="600948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</a:defRPr>
            </a:lvl1pPr>
          </a:lstStyle>
          <a:p>
            <a:pPr lvl="0"/>
            <a:r>
              <a:rPr lang="ru-RU" dirty="0">
                <a:sym typeface="IBM Plex Serif Light"/>
              </a:rPr>
              <a:t>Браузерная автоматизация на </a:t>
            </a:r>
            <a:r>
              <a:rPr lang="en-US" dirty="0">
                <a:sym typeface="IBM Plex Serif Light"/>
              </a:rPr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21A29-75B3-4C8B-A81F-700331FC5A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3682" y="1521335"/>
            <a:ext cx="8096636" cy="210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35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</a:t>
            </a:r>
            <a:r>
              <a:rPr lang="ru-RU" sz="11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</a:t>
            </a:r>
            <a:endParaRPr sz="11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3999175" y="2378525"/>
            <a:ext cx="458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Thank you!</a:t>
            </a:r>
            <a:endParaRPr sz="2400">
              <a:solidFill>
                <a:srgbClr val="000000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cxnSp>
        <p:nvCxnSpPr>
          <p:cNvPr id="310" name="Google Shape;310;p28"/>
          <p:cNvCxnSpPr/>
          <p:nvPr/>
        </p:nvCxnSpPr>
        <p:spPr>
          <a:xfrm>
            <a:off x="4002475" y="2378513"/>
            <a:ext cx="4576800" cy="0"/>
          </a:xfrm>
          <a:prstGeom prst="straightConnector1">
            <a:avLst/>
          </a:prstGeom>
          <a:noFill/>
          <a:ln w="19050" cap="flat" cmpd="sng">
            <a:solidFill>
              <a:srgbClr val="EB3D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/>
        </p:nvSpPr>
        <p:spPr>
          <a:xfrm>
            <a:off x="561550" y="164915"/>
            <a:ext cx="595598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</a:defRPr>
            </a:lvl1pPr>
          </a:lstStyle>
          <a:p>
            <a:pPr lvl="0"/>
            <a:r>
              <a:rPr lang="ru-RU" dirty="0">
                <a:sym typeface="IBM Plex Serif Light"/>
              </a:rPr>
              <a:t>Браузерная автоматизация на </a:t>
            </a:r>
            <a:r>
              <a:rPr lang="en-US" dirty="0">
                <a:sym typeface="IBM Plex Serif Light"/>
              </a:rPr>
              <a:t>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C4C79-DFA3-41DB-ABDD-DB49734288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95742" y="888649"/>
            <a:ext cx="6152515" cy="166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9EBDE-CF98-452C-8EEE-8AE90E23CA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58972" y="2551079"/>
            <a:ext cx="6152515" cy="15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2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002475" y="1494429"/>
            <a:ext cx="36543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Действующие фракции</a:t>
            </a:r>
            <a:endParaRPr sz="40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1550" y="4546825"/>
            <a:ext cx="56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2022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004675" y="4546825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uFill>
                  <a:noFill/>
                </a:uFill>
                <a:latin typeface="IBM Plex Sans Light"/>
                <a:ea typeface="IBM Plex Sans Light"/>
                <a:cs typeface="IBM Plex Sans Light"/>
                <a:sym typeface="IBM Plex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itechart.co</a:t>
            </a:r>
            <a:r>
              <a:rPr lang="en" sz="1100" dirty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</a:t>
            </a:r>
            <a:endParaRPr sz="1100" dirty="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02474" y="242675"/>
            <a:ext cx="4080821" cy="31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75000"/>
              </a:lnSpc>
              <a:buClr>
                <a:schemeClr val="dk1"/>
              </a:buClr>
              <a:buSzPts val="1100"/>
            </a:pPr>
            <a:r>
              <a:rPr lang="ru-RU" sz="1100" dirty="0">
                <a:solidFill>
                  <a:schemeClr val="lt1"/>
                </a:solidFill>
                <a:latin typeface="IBM Plex Serif ExtraLight"/>
                <a:ea typeface="IBM Plex Serif ExtraLight"/>
                <a:cs typeface="IBM Plex Serif ExtraLight"/>
                <a:sym typeface="IBM Plex Serif ExtraLight"/>
              </a:rPr>
              <a:t>Playwright. Империя наносит ответный удар</a:t>
            </a:r>
            <a:endParaRPr lang="ru-RU" sz="1100" dirty="0">
              <a:solidFill>
                <a:schemeClr val="l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0" y="367819"/>
            <a:ext cx="690176" cy="13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32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/>
        </p:nvSpPr>
        <p:spPr>
          <a:xfrm>
            <a:off x="498968" y="177245"/>
            <a:ext cx="441278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Действующие фракции</a:t>
            </a:r>
            <a:endParaRPr sz="24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13" name="Picture 12" descr="Star Wars – The Angry Staff Officer">
            <a:extLst>
              <a:ext uri="{FF2B5EF4-FFF2-40B4-BE49-F238E27FC236}">
                <a16:creationId xmlns:a16="http://schemas.microsoft.com/office/drawing/2014/main" id="{4DF5F1B9-926A-43DB-BE1E-FC70B7574B9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35" y="1822741"/>
            <a:ext cx="4928329" cy="277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9EFAD7-9694-437E-A0BB-3223F5FF1BE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59780" y="948124"/>
            <a:ext cx="2024440" cy="6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7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/>
        </p:nvSpPr>
        <p:spPr>
          <a:xfrm>
            <a:off x="498968" y="177245"/>
            <a:ext cx="441278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EB3D2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Действующие фракции</a:t>
            </a:r>
            <a:endParaRPr sz="2400" dirty="0">
              <a:solidFill>
                <a:srgbClr val="EB3D26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BF281-BF6F-475F-8F7A-BAE77270BC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31260" y="932664"/>
            <a:ext cx="1681480" cy="739775"/>
          </a:xfrm>
          <a:prstGeom prst="rect">
            <a:avLst/>
          </a:prstGeom>
        </p:spPr>
      </p:pic>
      <p:pic>
        <p:nvPicPr>
          <p:cNvPr id="6" name="Picture 5" descr="Stay On The Leader: X-Wing Buying Guide - Republic">
            <a:extLst>
              <a:ext uri="{FF2B5EF4-FFF2-40B4-BE49-F238E27FC236}">
                <a16:creationId xmlns:a16="http://schemas.microsoft.com/office/drawing/2014/main" id="{6EBD1ACF-4D13-4CB6-BFCF-23A0031086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3" y="1873891"/>
            <a:ext cx="5089954" cy="2673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1116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1067</Words>
  <Application>Microsoft Office PowerPoint</Application>
  <PresentationFormat>On-screen Show (16:9)</PresentationFormat>
  <Paragraphs>167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IBM Plex Serif Light</vt:lpstr>
      <vt:lpstr>Arial</vt:lpstr>
      <vt:lpstr>IBM Plex Serif ExtraLight</vt:lpstr>
      <vt:lpstr>Calibri</vt:lpstr>
      <vt:lpstr>IBM Plex Sans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ernst</dc:creator>
  <cp:lastModifiedBy>Эрнст Деревянко</cp:lastModifiedBy>
  <cp:revision>156</cp:revision>
  <dcterms:modified xsi:type="dcterms:W3CDTF">2022-03-29T12:27:10Z</dcterms:modified>
</cp:coreProperties>
</file>